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31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5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1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23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3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942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2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767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4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4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7CB31-5EEA-4F4F-8BF8-06CC707A02DA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1ED38-BBBF-4261-B078-90C288D5E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7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9488" y="1671336"/>
            <a:ext cx="65883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ФГОС дошкольного образования </a:t>
            </a:r>
            <a:endParaRPr lang="ru-RU" sz="54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 rot="21225795">
            <a:off x="2231575" y="2721078"/>
            <a:ext cx="5290457" cy="1360714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 rot="21395544">
            <a:off x="397183" y="4964449"/>
            <a:ext cx="4300152" cy="767782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7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0743" y="2016572"/>
            <a:ext cx="601517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</a:t>
            </a:r>
          </a:p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32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5424" y="119418"/>
            <a:ext cx="8356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 декабря 2012 г.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 образовании в Российской Федерации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 rot="21225795">
            <a:off x="3603172" y="1052176"/>
            <a:ext cx="5290457" cy="1360714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62447" y="1178535"/>
            <a:ext cx="6103087" cy="1107996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– уровень общего образования и неотъемлемая часть системы непрерывного образования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677" y="2458962"/>
            <a:ext cx="842098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Глава 2. Система образования</a:t>
            </a:r>
            <a:b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Статья 11. Федеральные государственные образовательные</a:t>
            </a: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стандарты и федеральные государственные</a:t>
            </a: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требования. Образовательные стандарты</a:t>
            </a:r>
            <a:b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являются обязательными при реализации основных образовательных программ в дошкольных образовательных организациях и в аккредитованных организациях, осуществляющих образовательную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01475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437" y="66985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7506" y="2272193"/>
            <a:ext cx="7886700" cy="4351338"/>
          </a:xfrm>
        </p:spPr>
        <p:txBody>
          <a:bodyPr/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Утвержден приказом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России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17 октября 2013 г. № 1155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Зарегистрирован в Минюсте России 14 ноября 2013 г., регистрационный № 30 384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22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/>
        </p:nvSpPr>
        <p:spPr>
          <a:xfrm rot="10603738">
            <a:off x="-746043" y="1006046"/>
            <a:ext cx="5581420" cy="466671"/>
          </a:xfrm>
          <a:custGeom>
            <a:avLst/>
            <a:gdLst>
              <a:gd name="connsiteX0" fmla="*/ 0 w 5290457"/>
              <a:gd name="connsiteY0" fmla="*/ 0 h 1360714"/>
              <a:gd name="connsiteX1" fmla="*/ 3592286 w 5290457"/>
              <a:gd name="connsiteY1" fmla="*/ 359228 h 1360714"/>
              <a:gd name="connsiteX2" fmla="*/ 5290457 w 5290457"/>
              <a:gd name="connsiteY2" fmla="*/ 1360714 h 136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0457" h="1360714">
                <a:moveTo>
                  <a:pt x="0" y="0"/>
                </a:moveTo>
                <a:cubicBezTo>
                  <a:pt x="1355271" y="66221"/>
                  <a:pt x="2710543" y="132442"/>
                  <a:pt x="3592286" y="359228"/>
                </a:cubicBezTo>
                <a:cubicBezTo>
                  <a:pt x="4474029" y="586014"/>
                  <a:pt x="4882243" y="973364"/>
                  <a:pt x="5290457" y="1360714"/>
                </a:cubicBezTo>
              </a:path>
            </a:pathLst>
          </a:custGeom>
          <a:ln w="28575">
            <a:solidFill>
              <a:schemeClr val="accent2">
                <a:alpha val="66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7" y="10337"/>
            <a:ext cx="7821613" cy="83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84572" y="729593"/>
            <a:ext cx="3076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Статья 11 (продолжение)</a:t>
            </a:r>
            <a:endParaRPr lang="ru-RU" alt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2892" y="1631573"/>
            <a:ext cx="80701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4. </a:t>
            </a:r>
            <a:r>
              <a:rPr kumimoji="0" lang="ru-RU" alt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включают в себя требования:</a:t>
            </a:r>
            <a:br>
              <a:rPr kumimoji="0" lang="ru-RU" alt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ru-RU" alt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к структуре основных образовательных программ, в том числе к соотношению обязательной части основной образовательной программы и части, формируемой участниками образовательных отношений, и их объему;</a:t>
            </a:r>
            <a:br>
              <a:rPr kumimoji="0" lang="ru-RU" alt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alt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к условиям реализации основных образовательных программ, в том числе кадровым, финансовым, материально-техническим и иным;</a:t>
            </a:r>
            <a:br>
              <a:rPr kumimoji="0" lang="ru-RU" alt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alt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altLang="ru-RU" sz="2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 результатам освоения основных образовательных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419676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8927" y="811692"/>
            <a:ext cx="7886700" cy="121912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освоения основной образовательной программы ДО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525" y="2155234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745" y="333228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ориентиры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этапе завершения дошкольного образования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405" y="1669312"/>
            <a:ext cx="8516679" cy="4507651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– игре, общении, познавательно-исследовательской деятельности, конструировании и др., способен выбирать себе род занятий, участников по совместной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достоинства,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72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86" y="584791"/>
            <a:ext cx="8771861" cy="581545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ситуацию, умеет подчиняться разным правилам и социальным нормам;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Ребенок  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ребенка развита крупная и мелкая моторика,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Ребенок проявляет любознательность, задает вопросы взрослым и сверстникам, интересуется причинное-следственными связями, пытается самостоятельно придумывать объяснения явлениями природы и поступкам людей;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склонен наблюдать, экспериментировать. Обладает начальными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знаниями о себе, о природном и социальном мире                                    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038" y="2094615"/>
            <a:ext cx="8516679" cy="247738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т.д.; ребенок способен к принятию собственных решений, опираясь на свои знания и умения в различных видах деятельности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4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078" y="1719299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ориентиры Программы выступают основаниями преемственности дошкольного и начального общего образования.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соблюдении требований к условиям реализации Программы настоящие целевые ориентиры предполагают формирование у детей дошкольного возраста  предпосылок к учебной деятельности на этапе завершения ими дошкольного образования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1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38ce4a5e74830e67d95ef488916384177ca3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485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Федеральный государственный образовательный стандарт дошкольного образования</vt:lpstr>
      <vt:lpstr>Презентация PowerPoint</vt:lpstr>
      <vt:lpstr>Требования к результатам  освоения основной образовательной программы ДО</vt:lpstr>
      <vt:lpstr>Целевые ориентиры  на этапе завершения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СВЕТЛАНА</cp:lastModifiedBy>
  <cp:revision>13</cp:revision>
  <dcterms:created xsi:type="dcterms:W3CDTF">2013-03-12T14:14:01Z</dcterms:created>
  <dcterms:modified xsi:type="dcterms:W3CDTF">2014-04-21T08:43:54Z</dcterms:modified>
</cp:coreProperties>
</file>